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9"/>
  </p:notesMasterIdLst>
  <p:sldIdLst>
    <p:sldId id="310" r:id="rId2"/>
    <p:sldId id="301" r:id="rId3"/>
    <p:sldId id="300" r:id="rId4"/>
    <p:sldId id="302" r:id="rId5"/>
    <p:sldId id="307" r:id="rId6"/>
    <p:sldId id="263" r:id="rId7"/>
    <p:sldId id="308"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99"/>
    <a:srgbClr val="0066FF"/>
    <a:srgbClr val="0000FF"/>
    <a:srgbClr val="3366FF"/>
    <a:srgbClr val="003399"/>
    <a:srgbClr val="0099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snapToGrid="0" showGuides="1">
      <p:cViewPr varScale="1">
        <p:scale>
          <a:sx n="86" d="100"/>
          <a:sy n="86" d="100"/>
        </p:scale>
        <p:origin x="1296" y="72"/>
      </p:cViewPr>
      <p:guideLst>
        <p:guide orient="horz" pos="2160"/>
        <p:guide pos="2832"/>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0FC7DBB-5BFF-476F-BA9A-04FEC91FDE47}" type="datetimeFigureOut">
              <a:rPr lang="en-US" smtClean="0"/>
              <a:t>2/12/2017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8219FDC-A3A6-466A-BB05-8A2B68F9F7DC}" type="slidenum">
              <a:rPr lang="en-US" smtClean="0"/>
              <a:t>‹#›</a:t>
            </a:fld>
            <a:endParaRPr lang="en-US"/>
          </a:p>
        </p:txBody>
      </p:sp>
    </p:spTree>
    <p:extLst>
      <p:ext uri="{BB962C8B-B14F-4D97-AF65-F5344CB8AC3E}">
        <p14:creationId xmlns:p14="http://schemas.microsoft.com/office/powerpoint/2010/main" val="357292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219FDC-A3A6-466A-BB05-8A2B68F9F7DC}" type="slidenum">
              <a:rPr lang="en-US" smtClean="0"/>
              <a:t>5</a:t>
            </a:fld>
            <a:endParaRPr lang="en-US"/>
          </a:p>
        </p:txBody>
      </p:sp>
    </p:spTree>
    <p:extLst>
      <p:ext uri="{BB962C8B-B14F-4D97-AF65-F5344CB8AC3E}">
        <p14:creationId xmlns:p14="http://schemas.microsoft.com/office/powerpoint/2010/main" val="3349548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990601"/>
            <a:ext cx="8229600" cy="1117599"/>
          </a:xfrm>
          <a:prstGeom prst="rect">
            <a:avLst/>
          </a:prstGeom>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4419600" y="2311400"/>
            <a:ext cx="4267200" cy="294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895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3_Custom Layout">
    <p:bg>
      <p:bgPr>
        <a:solidFill>
          <a:schemeClr val="bg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990601"/>
            <a:ext cx="8229600" cy="1117599"/>
          </a:xfrm>
          <a:prstGeom prst="rect">
            <a:avLst/>
          </a:prstGeom>
        </p:spPr>
        <p:txBody>
          <a:bodyPr/>
          <a:lstStyle/>
          <a:p>
            <a:r>
              <a:rPr lang="en-US"/>
              <a:t>Click to edit Master title style</a:t>
            </a:r>
            <a:endParaRPr lang="en-US" dirty="0"/>
          </a:p>
        </p:txBody>
      </p:sp>
      <p:sp>
        <p:nvSpPr>
          <p:cNvPr id="5" name="Content Placeholder 6"/>
          <p:cNvSpPr>
            <a:spLocks noGrp="1"/>
          </p:cNvSpPr>
          <p:nvPr>
            <p:ph sz="quarter" idx="11"/>
          </p:nvPr>
        </p:nvSpPr>
        <p:spPr>
          <a:xfrm>
            <a:off x="457200" y="2311400"/>
            <a:ext cx="8229600" cy="294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9121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9_Custom Layou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1"/>
            <a:ext cx="8229600" cy="1117599"/>
          </a:xfrm>
          <a:prstGeom prst="rect">
            <a:avLst/>
          </a:prstGeom>
        </p:spPr>
        <p:txBody>
          <a:bodyPr/>
          <a:lstStyle/>
          <a:p>
            <a:r>
              <a:rPr lang="en-US"/>
              <a:t>Click to edit Master title style</a:t>
            </a:r>
            <a:endParaRPr lang="en-US" dirty="0"/>
          </a:p>
        </p:txBody>
      </p:sp>
      <p:sp>
        <p:nvSpPr>
          <p:cNvPr id="5" name="Content Placeholder 6"/>
          <p:cNvSpPr>
            <a:spLocks noGrp="1"/>
          </p:cNvSpPr>
          <p:nvPr>
            <p:ph sz="quarter" idx="11"/>
          </p:nvPr>
        </p:nvSpPr>
        <p:spPr>
          <a:xfrm>
            <a:off x="457200" y="2311400"/>
            <a:ext cx="8229600" cy="294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76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9_Custom Layou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990601"/>
            <a:ext cx="8229600" cy="1117599"/>
          </a:xfrm>
          <a:prstGeom prst="rect">
            <a:avLst/>
          </a:prstGeom>
        </p:spPr>
        <p:txBody>
          <a:bodyPr/>
          <a:lstStyle/>
          <a:p>
            <a:r>
              <a:rPr lang="en-US"/>
              <a:t>Click to edit Master title style</a:t>
            </a:r>
            <a:endParaRPr lang="en-US" dirty="0"/>
          </a:p>
        </p:txBody>
      </p:sp>
      <p:sp>
        <p:nvSpPr>
          <p:cNvPr id="6" name="Content Placeholder 6"/>
          <p:cNvSpPr>
            <a:spLocks noGrp="1"/>
          </p:cNvSpPr>
          <p:nvPr>
            <p:ph sz="quarter" idx="11"/>
          </p:nvPr>
        </p:nvSpPr>
        <p:spPr>
          <a:xfrm>
            <a:off x="457200" y="2311400"/>
            <a:ext cx="8229600" cy="294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049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A30A27B-E94C-4025-9E34-A876EBAA3394}" type="datetimeFigureOut">
              <a:rPr lang="en-US" smtClean="0"/>
              <a:t>2/12/2017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BB19BFE-AFEE-4ED0-9070-C345D58CE348}" type="slidenum">
              <a:rPr lang="en-US" smtClean="0"/>
              <a:t>‹#›</a:t>
            </a:fld>
            <a:endParaRPr lang="en-US"/>
          </a:p>
        </p:txBody>
      </p:sp>
    </p:spTree>
    <p:extLst>
      <p:ext uri="{BB962C8B-B14F-4D97-AF65-F5344CB8AC3E}">
        <p14:creationId xmlns:p14="http://schemas.microsoft.com/office/powerpoint/2010/main" val="2590891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235316"/>
      </p:ext>
    </p:extLst>
  </p:cSld>
  <p:clrMap bg1="lt1" tx1="dk1" bg2="lt2" tx2="dk2" accent1="accent1" accent2="accent2" accent3="accent3" accent4="accent4" accent5="accent5" accent6="accent6" hlink="hlink" folHlink="folHlink"/>
  <p:sldLayoutIdLst>
    <p:sldLayoutId id="2147483802" r:id="rId1"/>
    <p:sldLayoutId id="2147483814" r:id="rId2"/>
    <p:sldLayoutId id="2147483820" r:id="rId3"/>
    <p:sldLayoutId id="2147483850" r:id="rId4"/>
    <p:sldLayoutId id="2147483861"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667969"/>
            <a:ext cx="2231136" cy="1558293"/>
          </a:xfrm>
          <a:prstGeom prst="rect">
            <a:avLst/>
          </a:prstGeom>
        </p:spPr>
      </p:pic>
      <p:sp>
        <p:nvSpPr>
          <p:cNvPr id="5" name="TextBox 4"/>
          <p:cNvSpPr txBox="1"/>
          <p:nvPr/>
        </p:nvSpPr>
        <p:spPr>
          <a:xfrm>
            <a:off x="2353056" y="902208"/>
            <a:ext cx="6790944" cy="954107"/>
          </a:xfrm>
          <a:prstGeom prst="rect">
            <a:avLst/>
          </a:prstGeom>
          <a:noFill/>
        </p:spPr>
        <p:txBody>
          <a:bodyPr wrap="square" rtlCol="0">
            <a:spAutoFit/>
          </a:bodyPr>
          <a:lstStyle/>
          <a:p>
            <a:pPr algn="ctr"/>
            <a:r>
              <a:rPr lang="en-US" sz="2800" b="1" dirty="0"/>
              <a:t>How To Respond To Negative Comments (and yes, you SHOULD respond)</a:t>
            </a:r>
          </a:p>
        </p:txBody>
      </p:sp>
      <p:sp>
        <p:nvSpPr>
          <p:cNvPr id="6" name="TextBox 5"/>
          <p:cNvSpPr txBox="1"/>
          <p:nvPr/>
        </p:nvSpPr>
        <p:spPr>
          <a:xfrm>
            <a:off x="0" y="2378193"/>
            <a:ext cx="9143999" cy="823302"/>
          </a:xfrm>
          <a:prstGeom prst="rect">
            <a:avLst/>
          </a:prstGeom>
          <a:noFill/>
        </p:spPr>
        <p:txBody>
          <a:bodyPr wrap="square" rtlCol="0">
            <a:spAutoFit/>
          </a:bodyPr>
          <a:lstStyle/>
          <a:p>
            <a:pPr>
              <a:lnSpc>
                <a:spcPts val="1900"/>
              </a:lnSpc>
            </a:pPr>
            <a:r>
              <a:rPr lang="en-US" sz="2000" b="1" i="1" dirty="0"/>
              <a:t>We’re sorry you had a negative experience with one of our products.  This isn’t the kind of experience we want our customers to have and we would like to investigate this issue further.  Please email us at _______ so we can improve your situation.</a:t>
            </a:r>
          </a:p>
        </p:txBody>
      </p:sp>
      <p:sp>
        <p:nvSpPr>
          <p:cNvPr id="8" name="TextBox 7"/>
          <p:cNvSpPr txBox="1"/>
          <p:nvPr/>
        </p:nvSpPr>
        <p:spPr>
          <a:xfrm>
            <a:off x="1" y="3438144"/>
            <a:ext cx="9143999" cy="586443"/>
          </a:xfrm>
          <a:prstGeom prst="rect">
            <a:avLst/>
          </a:prstGeom>
          <a:noFill/>
        </p:spPr>
        <p:txBody>
          <a:bodyPr wrap="square" rtlCol="0">
            <a:spAutoFit/>
          </a:bodyPr>
          <a:lstStyle/>
          <a:p>
            <a:pPr>
              <a:lnSpc>
                <a:spcPts val="1900"/>
              </a:lnSpc>
            </a:pPr>
            <a:r>
              <a:rPr lang="en-US" sz="2000" b="1" i="1" dirty="0"/>
              <a:t>Oh no!  We’re so sorry to hear you had a bad experience.  Please email us at ______ and we’ll see what we can do to help.  Thanks for your letting us know.</a:t>
            </a:r>
          </a:p>
        </p:txBody>
      </p:sp>
      <p:sp>
        <p:nvSpPr>
          <p:cNvPr id="9" name="TextBox 8"/>
          <p:cNvSpPr txBox="1"/>
          <p:nvPr/>
        </p:nvSpPr>
        <p:spPr>
          <a:xfrm>
            <a:off x="0" y="4215871"/>
            <a:ext cx="9144000" cy="823302"/>
          </a:xfrm>
          <a:prstGeom prst="rect">
            <a:avLst/>
          </a:prstGeom>
          <a:noFill/>
        </p:spPr>
        <p:txBody>
          <a:bodyPr wrap="square" rtlCol="0">
            <a:spAutoFit/>
          </a:bodyPr>
          <a:lstStyle/>
          <a:p>
            <a:pPr>
              <a:lnSpc>
                <a:spcPts val="1900"/>
              </a:lnSpc>
            </a:pPr>
            <a:r>
              <a:rPr lang="en-US" sz="2000" b="1" i="1" dirty="0"/>
              <a:t>We’re sorry to hear about your experience and are here to help.  Please email us at ______ so we can follow up with you personally.  Thanks for bringing this issue to our attention.</a:t>
            </a:r>
          </a:p>
        </p:txBody>
      </p:sp>
      <p:sp>
        <p:nvSpPr>
          <p:cNvPr id="12" name="TextBox 11"/>
          <p:cNvSpPr txBox="1"/>
          <p:nvPr/>
        </p:nvSpPr>
        <p:spPr>
          <a:xfrm>
            <a:off x="0" y="5181689"/>
            <a:ext cx="9144000" cy="823302"/>
          </a:xfrm>
          <a:prstGeom prst="rect">
            <a:avLst/>
          </a:prstGeom>
          <a:noFill/>
        </p:spPr>
        <p:txBody>
          <a:bodyPr wrap="square" rtlCol="0">
            <a:spAutoFit/>
          </a:bodyPr>
          <a:lstStyle/>
          <a:p>
            <a:pPr>
              <a:lnSpc>
                <a:spcPts val="1900"/>
              </a:lnSpc>
            </a:pPr>
            <a:r>
              <a:rPr lang="en-US" sz="2000" b="1" i="1" dirty="0"/>
              <a:t>We’re so disappointed to hear you had a bad experience, and we are sorry!  Please message us at ______ so that we can discuss how to fix this with you.  We would like the opportunity to make this right because customer care is important to us!</a:t>
            </a:r>
          </a:p>
        </p:txBody>
      </p:sp>
    </p:spTree>
    <p:extLst>
      <p:ext uri="{BB962C8B-B14F-4D97-AF65-F5344CB8AC3E}">
        <p14:creationId xmlns:p14="http://schemas.microsoft.com/office/powerpoint/2010/main" val="359932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4028" y="1466195"/>
            <a:ext cx="4181474" cy="4870051"/>
          </a:xfrm>
          <a:prstGeom prst="rect">
            <a:avLst/>
          </a:prstGeom>
          <a:noFill/>
        </p:spPr>
        <p:txBody>
          <a:bodyPr wrap="square" rtlCol="0">
            <a:spAutoFit/>
          </a:bodyPr>
          <a:lstStyle/>
          <a:p>
            <a:pPr marL="342900" indent="-342900">
              <a:lnSpc>
                <a:spcPts val="2100"/>
              </a:lnSpc>
              <a:spcAft>
                <a:spcPts val="600"/>
              </a:spcAft>
              <a:buFont typeface="Arial" panose="020B0604020202020204" pitchFamily="34" charset="0"/>
              <a:buChar char="•"/>
            </a:pPr>
            <a:r>
              <a:rPr lang="en-US" sz="2200" dirty="0"/>
              <a:t>Listen to the customers: Read what they wrote and respond to what they wrote, but don’t attack or be rude.</a:t>
            </a:r>
          </a:p>
          <a:p>
            <a:pPr marL="342900" indent="-342900">
              <a:lnSpc>
                <a:spcPts val="2100"/>
              </a:lnSpc>
              <a:spcAft>
                <a:spcPts val="600"/>
              </a:spcAft>
              <a:buFont typeface="Arial" panose="020B0604020202020204" pitchFamily="34" charset="0"/>
              <a:buChar char="•"/>
            </a:pPr>
            <a:r>
              <a:rPr lang="en-US" sz="2200" dirty="0"/>
              <a:t>Be honest about mistakes, but, don’t apologize for things that are policy, or won’t change.</a:t>
            </a:r>
          </a:p>
          <a:p>
            <a:pPr marL="342900" indent="-342900">
              <a:lnSpc>
                <a:spcPts val="2100"/>
              </a:lnSpc>
              <a:spcAft>
                <a:spcPts val="600"/>
              </a:spcAft>
              <a:buFont typeface="Arial" panose="020B0604020202020204" pitchFamily="34" charset="0"/>
              <a:buChar char="•"/>
            </a:pPr>
            <a:r>
              <a:rPr lang="en-US" sz="2200" dirty="0"/>
              <a:t>Explain policy when relevant.</a:t>
            </a:r>
          </a:p>
          <a:p>
            <a:pPr marL="342900" indent="-342900">
              <a:lnSpc>
                <a:spcPts val="2100"/>
              </a:lnSpc>
              <a:spcAft>
                <a:spcPts val="600"/>
              </a:spcAft>
              <a:buFont typeface="Arial" panose="020B0604020202020204" pitchFamily="34" charset="0"/>
              <a:buChar char="•"/>
            </a:pPr>
            <a:r>
              <a:rPr lang="en-US" sz="2200" dirty="0"/>
              <a:t>Write in plain language.</a:t>
            </a:r>
          </a:p>
          <a:p>
            <a:pPr marL="342900" indent="-342900">
              <a:lnSpc>
                <a:spcPts val="2100"/>
              </a:lnSpc>
              <a:spcAft>
                <a:spcPts val="600"/>
              </a:spcAft>
              <a:buFont typeface="Arial" panose="020B0604020202020204" pitchFamily="34" charset="0"/>
              <a:buChar char="•"/>
            </a:pPr>
            <a:r>
              <a:rPr lang="en-US" sz="2200" dirty="0"/>
              <a:t>Reach back to the goals of the company, that you want people to be happy – vow to do better.</a:t>
            </a:r>
          </a:p>
          <a:p>
            <a:pPr marL="342900" indent="-342900">
              <a:lnSpc>
                <a:spcPts val="2100"/>
              </a:lnSpc>
              <a:spcAft>
                <a:spcPts val="600"/>
              </a:spcAft>
              <a:buFont typeface="Arial" panose="020B0604020202020204" pitchFamily="34" charset="0"/>
              <a:buChar char="•"/>
            </a:pPr>
            <a:r>
              <a:rPr lang="en-US" sz="2200" dirty="0"/>
              <a:t>Don’t offer a discount.</a:t>
            </a:r>
          </a:p>
          <a:p>
            <a:pPr marL="342900" indent="-342900">
              <a:lnSpc>
                <a:spcPts val="2100"/>
              </a:lnSpc>
              <a:spcAft>
                <a:spcPts val="600"/>
              </a:spcAft>
              <a:buFont typeface="Arial" panose="020B0604020202020204" pitchFamily="34" charset="0"/>
              <a:buChar char="•"/>
            </a:pPr>
            <a:r>
              <a:rPr lang="en-US" sz="2200" dirty="0"/>
              <a:t>Respond with a confidence in your business and your employees.</a:t>
            </a:r>
          </a:p>
        </p:txBody>
      </p:sp>
      <p:pic>
        <p:nvPicPr>
          <p:cNvPr id="5" name="Picture 4"/>
          <p:cNvPicPr>
            <a:picLocks noChangeAspect="1"/>
          </p:cNvPicPr>
          <p:nvPr/>
        </p:nvPicPr>
        <p:blipFill>
          <a:blip r:embed="rId2"/>
          <a:stretch>
            <a:fillRect/>
          </a:stretch>
        </p:blipFill>
        <p:spPr>
          <a:xfrm>
            <a:off x="257409" y="2314849"/>
            <a:ext cx="4312818" cy="3142976"/>
          </a:xfrm>
          <a:prstGeom prst="rect">
            <a:avLst/>
          </a:prstGeom>
        </p:spPr>
      </p:pic>
      <p:sp>
        <p:nvSpPr>
          <p:cNvPr id="6" name="TextBox 5"/>
          <p:cNvSpPr txBox="1"/>
          <p:nvPr/>
        </p:nvSpPr>
        <p:spPr>
          <a:xfrm>
            <a:off x="257408" y="942975"/>
            <a:ext cx="8753241" cy="523220"/>
          </a:xfrm>
          <a:prstGeom prst="rect">
            <a:avLst/>
          </a:prstGeom>
          <a:noFill/>
        </p:spPr>
        <p:txBody>
          <a:bodyPr wrap="square" rtlCol="0">
            <a:spAutoFit/>
          </a:bodyPr>
          <a:lstStyle/>
          <a:p>
            <a:r>
              <a:rPr lang="en-US" sz="2800" b="1" dirty="0"/>
              <a:t>Tips For Responding To A Negative Review Or Comment:</a:t>
            </a:r>
          </a:p>
        </p:txBody>
      </p:sp>
    </p:spTree>
    <p:extLst>
      <p:ext uri="{BB962C8B-B14F-4D97-AF65-F5344CB8AC3E}">
        <p14:creationId xmlns:p14="http://schemas.microsoft.com/office/powerpoint/2010/main" val="1178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3"/>
          <a:stretch/>
        </p:blipFill>
        <p:spPr>
          <a:xfrm>
            <a:off x="2876550" y="1209675"/>
            <a:ext cx="5986462" cy="5053012"/>
          </a:xfrm>
          <a:prstGeom prst="rect">
            <a:avLst/>
          </a:prstGeom>
        </p:spPr>
      </p:pic>
      <p:grpSp>
        <p:nvGrpSpPr>
          <p:cNvPr id="5" name="Group 4"/>
          <p:cNvGrpSpPr/>
          <p:nvPr/>
        </p:nvGrpSpPr>
        <p:grpSpPr>
          <a:xfrm>
            <a:off x="-253034" y="3653862"/>
            <a:ext cx="2981325" cy="1055225"/>
            <a:chOff x="-180975" y="4072962"/>
            <a:chExt cx="2981325" cy="1055225"/>
          </a:xfrm>
        </p:grpSpPr>
        <p:sp>
          <p:nvSpPr>
            <p:cNvPr id="3" name="TextBox 2"/>
            <p:cNvSpPr txBox="1"/>
            <p:nvPr/>
          </p:nvSpPr>
          <p:spPr>
            <a:xfrm>
              <a:off x="-180975" y="4072962"/>
              <a:ext cx="2562225" cy="1055225"/>
            </a:xfrm>
            <a:prstGeom prst="rect">
              <a:avLst/>
            </a:prstGeom>
            <a:noFill/>
          </p:spPr>
          <p:txBody>
            <a:bodyPr wrap="square" rtlCol="0">
              <a:spAutoFit/>
            </a:bodyPr>
            <a:lstStyle/>
            <a:p>
              <a:pPr algn="r">
                <a:lnSpc>
                  <a:spcPts val="2500"/>
                </a:lnSpc>
              </a:pPr>
              <a:r>
                <a:rPr lang="en-US" sz="2400" dirty="0"/>
                <a:t>Person posts a 1 star negative review</a:t>
              </a:r>
            </a:p>
          </p:txBody>
        </p:sp>
        <p:sp>
          <p:nvSpPr>
            <p:cNvPr id="4" name="Right Arrow 3"/>
            <p:cNvSpPr/>
            <p:nvPr/>
          </p:nvSpPr>
          <p:spPr>
            <a:xfrm>
              <a:off x="2381250" y="4324350"/>
              <a:ext cx="419100" cy="5524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77867" y="5092814"/>
            <a:ext cx="2586143" cy="1375826"/>
            <a:chOff x="179111" y="3787710"/>
            <a:chExt cx="2586143" cy="1375826"/>
          </a:xfrm>
        </p:grpSpPr>
        <p:sp>
          <p:nvSpPr>
            <p:cNvPr id="7" name="TextBox 6"/>
            <p:cNvSpPr txBox="1"/>
            <p:nvPr/>
          </p:nvSpPr>
          <p:spPr>
            <a:xfrm>
              <a:off x="179111" y="3787710"/>
              <a:ext cx="2182467" cy="1375826"/>
            </a:xfrm>
            <a:prstGeom prst="rect">
              <a:avLst/>
            </a:prstGeom>
            <a:noFill/>
          </p:spPr>
          <p:txBody>
            <a:bodyPr wrap="square" rtlCol="0">
              <a:spAutoFit/>
            </a:bodyPr>
            <a:lstStyle/>
            <a:p>
              <a:pPr algn="r">
                <a:lnSpc>
                  <a:spcPts val="2500"/>
                </a:lnSpc>
              </a:pPr>
              <a:r>
                <a:rPr lang="en-US" sz="2400" dirty="0"/>
                <a:t>Business owner responds promptly &amp; sincerely</a:t>
              </a:r>
            </a:p>
          </p:txBody>
        </p:sp>
        <p:sp>
          <p:nvSpPr>
            <p:cNvPr id="8" name="Right Arrow 7"/>
            <p:cNvSpPr/>
            <p:nvPr/>
          </p:nvSpPr>
          <p:spPr>
            <a:xfrm>
              <a:off x="2346154" y="3972848"/>
              <a:ext cx="419100" cy="5524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8783" y="1432947"/>
            <a:ext cx="2581895" cy="1375826"/>
            <a:chOff x="218455" y="3943350"/>
            <a:chExt cx="2581895" cy="1375826"/>
          </a:xfrm>
        </p:grpSpPr>
        <p:sp>
          <p:nvSpPr>
            <p:cNvPr id="10" name="TextBox 9"/>
            <p:cNvSpPr txBox="1"/>
            <p:nvPr/>
          </p:nvSpPr>
          <p:spPr>
            <a:xfrm>
              <a:off x="218455" y="3943350"/>
              <a:ext cx="2162795" cy="1375826"/>
            </a:xfrm>
            <a:prstGeom prst="rect">
              <a:avLst/>
            </a:prstGeom>
            <a:noFill/>
          </p:spPr>
          <p:txBody>
            <a:bodyPr wrap="square" rtlCol="0">
              <a:spAutoFit/>
            </a:bodyPr>
            <a:lstStyle/>
            <a:p>
              <a:pPr algn="r">
                <a:lnSpc>
                  <a:spcPts val="2500"/>
                </a:lnSpc>
              </a:pPr>
              <a:r>
                <a:rPr lang="en-US" sz="2400" dirty="0"/>
                <a:t>Person amends his review and changes to 3 stars</a:t>
              </a:r>
            </a:p>
          </p:txBody>
        </p:sp>
        <p:sp>
          <p:nvSpPr>
            <p:cNvPr id="11" name="Right Arrow 10"/>
            <p:cNvSpPr/>
            <p:nvPr/>
          </p:nvSpPr>
          <p:spPr>
            <a:xfrm>
              <a:off x="2381250" y="4324350"/>
              <a:ext cx="419100" cy="5524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87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041572"/>
            <a:ext cx="9143999" cy="5821679"/>
          </a:xfrm>
          <a:prstGeom prst="rect">
            <a:avLst/>
          </a:prstGeom>
        </p:spPr>
      </p:pic>
      <p:sp>
        <p:nvSpPr>
          <p:cNvPr id="5" name="TextBox 4"/>
          <p:cNvSpPr txBox="1"/>
          <p:nvPr/>
        </p:nvSpPr>
        <p:spPr>
          <a:xfrm>
            <a:off x="152401" y="1079419"/>
            <a:ext cx="8572500" cy="584775"/>
          </a:xfrm>
          <a:prstGeom prst="rect">
            <a:avLst/>
          </a:prstGeom>
          <a:noFill/>
        </p:spPr>
        <p:txBody>
          <a:bodyPr wrap="square" rtlCol="0">
            <a:spAutoFit/>
          </a:bodyPr>
          <a:lstStyle/>
          <a:p>
            <a:r>
              <a:rPr lang="en-US" sz="3200" b="1" dirty="0"/>
              <a:t>When contacted about a negative review:</a:t>
            </a:r>
          </a:p>
        </p:txBody>
      </p:sp>
      <p:sp>
        <p:nvSpPr>
          <p:cNvPr id="6" name="Rectangle 5"/>
          <p:cNvSpPr/>
          <p:nvPr/>
        </p:nvSpPr>
        <p:spPr>
          <a:xfrm>
            <a:off x="314326" y="2042374"/>
            <a:ext cx="8829673" cy="954107"/>
          </a:xfrm>
          <a:prstGeom prst="rect">
            <a:avLst/>
          </a:prstGeom>
        </p:spPr>
        <p:txBody>
          <a:bodyPr wrap="square">
            <a:spAutoFit/>
          </a:bodyPr>
          <a:lstStyle/>
          <a:p>
            <a:r>
              <a:rPr lang="en-US" sz="2800" b="1" dirty="0"/>
              <a:t>34% of users deleted the negative review</a:t>
            </a:r>
          </a:p>
          <a:p>
            <a:r>
              <a:rPr lang="en-US" sz="2800" b="1" dirty="0"/>
              <a:t>33% of users changed the review in to a positive one </a:t>
            </a:r>
          </a:p>
        </p:txBody>
      </p:sp>
      <p:sp>
        <p:nvSpPr>
          <p:cNvPr id="7" name="Rectangle 6"/>
          <p:cNvSpPr/>
          <p:nvPr/>
        </p:nvSpPr>
        <p:spPr>
          <a:xfrm>
            <a:off x="6349350" y="4619446"/>
            <a:ext cx="2375551" cy="413959"/>
          </a:xfrm>
          <a:prstGeom prst="rect">
            <a:avLst/>
          </a:prstGeom>
        </p:spPr>
        <p:txBody>
          <a:bodyPr wrap="square">
            <a:spAutoFit/>
          </a:bodyPr>
          <a:lstStyle/>
          <a:p>
            <a:pPr lvl="1">
              <a:lnSpc>
                <a:spcPct val="95000"/>
              </a:lnSpc>
            </a:pPr>
            <a:r>
              <a:rPr lang="en-US" sz="1100" i="1" dirty="0">
                <a:solidFill>
                  <a:srgbClr val="000000"/>
                </a:solidFill>
              </a:rPr>
              <a:t>(Source: Harris Interactive, Retail Consumer Report)</a:t>
            </a:r>
          </a:p>
        </p:txBody>
      </p:sp>
    </p:spTree>
    <p:extLst>
      <p:ext uri="{BB962C8B-B14F-4D97-AF65-F5344CB8AC3E}">
        <p14:creationId xmlns:p14="http://schemas.microsoft.com/office/powerpoint/2010/main" val="40975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408" y="942975"/>
            <a:ext cx="8753241" cy="523220"/>
          </a:xfrm>
          <a:prstGeom prst="rect">
            <a:avLst/>
          </a:prstGeom>
          <a:noFill/>
        </p:spPr>
        <p:txBody>
          <a:bodyPr wrap="square" rtlCol="0">
            <a:spAutoFit/>
          </a:bodyPr>
          <a:lstStyle/>
          <a:p>
            <a:r>
              <a:rPr lang="en-US" sz="2800" b="1" dirty="0"/>
              <a:t>Tips From YELP On Stimulating Positive Comments:</a:t>
            </a:r>
          </a:p>
        </p:txBody>
      </p:sp>
      <p:pic>
        <p:nvPicPr>
          <p:cNvPr id="2" name="Picture 1"/>
          <p:cNvPicPr>
            <a:picLocks noChangeAspect="1"/>
          </p:cNvPicPr>
          <p:nvPr/>
        </p:nvPicPr>
        <p:blipFill>
          <a:blip r:embed="rId3"/>
          <a:stretch>
            <a:fillRect/>
          </a:stretch>
        </p:blipFill>
        <p:spPr>
          <a:xfrm>
            <a:off x="2090732" y="1580322"/>
            <a:ext cx="6807648" cy="5128714"/>
          </a:xfrm>
          <a:prstGeom prst="rect">
            <a:avLst/>
          </a:prstGeom>
        </p:spPr>
      </p:pic>
      <p:sp>
        <p:nvSpPr>
          <p:cNvPr id="3" name="TextBox 2"/>
          <p:cNvSpPr txBox="1"/>
          <p:nvPr/>
        </p:nvSpPr>
        <p:spPr>
          <a:xfrm>
            <a:off x="152401" y="1749287"/>
            <a:ext cx="1745973" cy="1569660"/>
          </a:xfrm>
          <a:prstGeom prst="rect">
            <a:avLst/>
          </a:prstGeom>
          <a:noFill/>
        </p:spPr>
        <p:txBody>
          <a:bodyPr wrap="square" rtlCol="0">
            <a:spAutoFit/>
          </a:bodyPr>
          <a:lstStyle/>
          <a:p>
            <a:r>
              <a:rPr lang="en-US" sz="2400" dirty="0"/>
              <a:t>Make sure the business has been “claimed”</a:t>
            </a:r>
          </a:p>
        </p:txBody>
      </p:sp>
    </p:spTree>
    <p:extLst>
      <p:ext uri="{BB962C8B-B14F-4D97-AF65-F5344CB8AC3E}">
        <p14:creationId xmlns:p14="http://schemas.microsoft.com/office/powerpoint/2010/main" val="44602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408" y="942975"/>
            <a:ext cx="8753241" cy="523220"/>
          </a:xfrm>
          <a:prstGeom prst="rect">
            <a:avLst/>
          </a:prstGeom>
          <a:noFill/>
        </p:spPr>
        <p:txBody>
          <a:bodyPr wrap="square" rtlCol="0">
            <a:spAutoFit/>
          </a:bodyPr>
          <a:lstStyle/>
          <a:p>
            <a:r>
              <a:rPr lang="en-US" sz="2800" b="1" dirty="0"/>
              <a:t>Tips From YELP On Stimulating Positive Comments:</a:t>
            </a:r>
          </a:p>
        </p:txBody>
      </p:sp>
      <p:sp>
        <p:nvSpPr>
          <p:cNvPr id="3" name="TextBox 2"/>
          <p:cNvSpPr txBox="1"/>
          <p:nvPr/>
        </p:nvSpPr>
        <p:spPr>
          <a:xfrm>
            <a:off x="152401" y="1749287"/>
            <a:ext cx="1745973" cy="2308324"/>
          </a:xfrm>
          <a:prstGeom prst="rect">
            <a:avLst/>
          </a:prstGeom>
          <a:noFill/>
        </p:spPr>
        <p:txBody>
          <a:bodyPr wrap="square" rtlCol="0">
            <a:spAutoFit/>
          </a:bodyPr>
          <a:lstStyle/>
          <a:p>
            <a:r>
              <a:rPr lang="en-US" sz="2400" dirty="0"/>
              <a:t>Connect with customers and thank them for sharing</a:t>
            </a:r>
          </a:p>
        </p:txBody>
      </p:sp>
      <p:pic>
        <p:nvPicPr>
          <p:cNvPr id="7" name="Picture 6"/>
          <p:cNvPicPr>
            <a:picLocks noChangeAspect="1"/>
          </p:cNvPicPr>
          <p:nvPr/>
        </p:nvPicPr>
        <p:blipFill>
          <a:blip r:embed="rId2"/>
          <a:stretch>
            <a:fillRect/>
          </a:stretch>
        </p:blipFill>
        <p:spPr>
          <a:xfrm>
            <a:off x="2027768" y="1581150"/>
            <a:ext cx="6862369" cy="5057775"/>
          </a:xfrm>
          <a:prstGeom prst="rect">
            <a:avLst/>
          </a:prstGeom>
        </p:spPr>
      </p:pic>
    </p:spTree>
    <p:extLst>
      <p:ext uri="{BB962C8B-B14F-4D97-AF65-F5344CB8AC3E}">
        <p14:creationId xmlns:p14="http://schemas.microsoft.com/office/powerpoint/2010/main" val="287928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408" y="942975"/>
            <a:ext cx="8753241" cy="523220"/>
          </a:xfrm>
          <a:prstGeom prst="rect">
            <a:avLst/>
          </a:prstGeom>
          <a:noFill/>
        </p:spPr>
        <p:txBody>
          <a:bodyPr wrap="square" rtlCol="0">
            <a:spAutoFit/>
          </a:bodyPr>
          <a:lstStyle/>
          <a:p>
            <a:r>
              <a:rPr lang="en-US" sz="2800" b="1" dirty="0"/>
              <a:t>Tips From YELP On Stimulating Positive Comments:</a:t>
            </a:r>
          </a:p>
        </p:txBody>
      </p:sp>
      <p:sp>
        <p:nvSpPr>
          <p:cNvPr id="3" name="TextBox 2"/>
          <p:cNvSpPr txBox="1"/>
          <p:nvPr/>
        </p:nvSpPr>
        <p:spPr>
          <a:xfrm>
            <a:off x="152401" y="1749287"/>
            <a:ext cx="1745973" cy="1569660"/>
          </a:xfrm>
          <a:prstGeom prst="rect">
            <a:avLst/>
          </a:prstGeom>
          <a:noFill/>
        </p:spPr>
        <p:txBody>
          <a:bodyPr wrap="square" rtlCol="0">
            <a:spAutoFit/>
          </a:bodyPr>
          <a:lstStyle/>
          <a:p>
            <a:r>
              <a:rPr lang="en-US" sz="2400" dirty="0"/>
              <a:t>Let people know how to find you easily</a:t>
            </a:r>
          </a:p>
        </p:txBody>
      </p:sp>
      <p:pic>
        <p:nvPicPr>
          <p:cNvPr id="2" name="Picture 1"/>
          <p:cNvPicPr>
            <a:picLocks noChangeAspect="1"/>
          </p:cNvPicPr>
          <p:nvPr/>
        </p:nvPicPr>
        <p:blipFill>
          <a:blip r:embed="rId2"/>
          <a:stretch>
            <a:fillRect/>
          </a:stretch>
        </p:blipFill>
        <p:spPr>
          <a:xfrm>
            <a:off x="1898374" y="1422016"/>
            <a:ext cx="6969961" cy="5271189"/>
          </a:xfrm>
          <a:prstGeom prst="rect">
            <a:avLst/>
          </a:prstGeom>
        </p:spPr>
      </p:pic>
    </p:spTree>
    <p:extLst>
      <p:ext uri="{BB962C8B-B14F-4D97-AF65-F5344CB8AC3E}">
        <p14:creationId xmlns:p14="http://schemas.microsoft.com/office/powerpoint/2010/main" val="1850280259"/>
      </p:ext>
    </p:extLst>
  </p:cSld>
  <p:clrMapOvr>
    <a:masterClrMapping/>
  </p:clrMapOvr>
</p:sld>
</file>

<file path=ppt/theme/theme1.xml><?xml version="1.0" encoding="utf-8"?>
<a:theme xmlns:a="http://schemas.openxmlformats.org/drawingml/2006/main" name="Vici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ci1" id="{72891442-6BF6-4AB9-AB58-F585741410E4}" vid="{8E3EDA50-1B2C-4350-9197-B8270CBEE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Vici1</Template>
  <TotalTime>563</TotalTime>
  <Words>392</Words>
  <Application>Microsoft Office PowerPoint</Application>
  <PresentationFormat>On-screen Show (4:3)</PresentationFormat>
  <Paragraphs>27</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Vici1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Leslye Schumacher</cp:lastModifiedBy>
  <cp:revision>75</cp:revision>
  <cp:lastPrinted>2014-11-22T18:42:28Z</cp:lastPrinted>
  <dcterms:created xsi:type="dcterms:W3CDTF">2014-11-22T02:24:56Z</dcterms:created>
  <dcterms:modified xsi:type="dcterms:W3CDTF">2017-02-13T00:49:31Z</dcterms:modified>
</cp:coreProperties>
</file>